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6858000" cx="9906000"/>
  <p:notesSz cx="9906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iD7z/EH/OGqRJadUODaiVAkRxd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94B80E-1324-4E91-AA6D-217F12FE84A1}">
  <a:tblStyle styleId="{1694B80E-1324-4E91-AA6D-217F12FE84A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customschemas.google.com/relationships/presentationmetadata" Target="meta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:notes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18a1a4aaf_0_77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b18a1a4aaf_0_77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18a1a4aaf_0_85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b18a1a4aaf_0_85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b18a1a4aaf_0_91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b18a1a4aaf_0_91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18a1a4aaf_0_99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b18a1a4aaf_0_99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18a1a4aaf_0_204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b18a1a4aaf_0_204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1bb7c8751_0_2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b1bb7c8751_0_2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1bb7c8751_0_8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b1bb7c8751_0_8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18a1a4aaf_0_258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b18a1a4aaf_0_258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18a1a4aaf_0_117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b18a1a4aaf_0_117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:notes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18a1a4aaf_0_129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b18a1a4aaf_0_129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18a1a4aaf_0_21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b18a1a4aaf_0_21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651325" y="514350"/>
            <a:ext cx="6604325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18a1a4aaf_0_63:notes"/>
          <p:cNvSpPr txBox="1"/>
          <p:nvPr>
            <p:ph idx="1" type="body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b18a1a4aaf_0_63:notes"/>
          <p:cNvSpPr/>
          <p:nvPr>
            <p:ph idx="2" type="sldImg"/>
          </p:nvPr>
        </p:nvSpPr>
        <p:spPr>
          <a:xfrm>
            <a:off x="1651325" y="514350"/>
            <a:ext cx="6604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1" type="ftr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0" type="dt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b18a1a4aaf_0_296"/>
          <p:cNvSpPr txBox="1"/>
          <p:nvPr>
            <p:ph idx="11" type="ftr"/>
          </p:nvPr>
        </p:nvSpPr>
        <p:spPr>
          <a:xfrm>
            <a:off x="1208504" y="6506291"/>
            <a:ext cx="17055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3b18a1a4aaf_0_296"/>
          <p:cNvSpPr txBox="1"/>
          <p:nvPr>
            <p:ph idx="10" type="dt"/>
          </p:nvPr>
        </p:nvSpPr>
        <p:spPr>
          <a:xfrm>
            <a:off x="495300" y="6377940"/>
            <a:ext cx="2278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3b18a1a4aaf_0_296"/>
          <p:cNvSpPr txBox="1"/>
          <p:nvPr>
            <p:ph idx="12" type="sldNum"/>
          </p:nvPr>
        </p:nvSpPr>
        <p:spPr>
          <a:xfrm>
            <a:off x="9112504" y="6418258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subTitle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1" type="ftr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2" type="body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0" type="dt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0" type="dt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b18a1a4aaf_0_272"/>
          <p:cNvSpPr txBox="1"/>
          <p:nvPr>
            <p:ph type="title"/>
          </p:nvPr>
        </p:nvSpPr>
        <p:spPr>
          <a:xfrm>
            <a:off x="574040" y="609888"/>
            <a:ext cx="8757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3b18a1a4aaf_0_272"/>
          <p:cNvSpPr txBox="1"/>
          <p:nvPr>
            <p:ph idx="1" type="body"/>
          </p:nvPr>
        </p:nvSpPr>
        <p:spPr>
          <a:xfrm>
            <a:off x="182478" y="2640851"/>
            <a:ext cx="92856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3b18a1a4aaf_0_272"/>
          <p:cNvSpPr txBox="1"/>
          <p:nvPr>
            <p:ph idx="11" type="ftr"/>
          </p:nvPr>
        </p:nvSpPr>
        <p:spPr>
          <a:xfrm>
            <a:off x="1208504" y="6506291"/>
            <a:ext cx="17055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3b18a1a4aaf_0_272"/>
          <p:cNvSpPr txBox="1"/>
          <p:nvPr>
            <p:ph idx="10" type="dt"/>
          </p:nvPr>
        </p:nvSpPr>
        <p:spPr>
          <a:xfrm>
            <a:off x="495300" y="6377940"/>
            <a:ext cx="2278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3b18a1a4aaf_0_272"/>
          <p:cNvSpPr txBox="1"/>
          <p:nvPr>
            <p:ph idx="12" type="sldNum"/>
          </p:nvPr>
        </p:nvSpPr>
        <p:spPr>
          <a:xfrm>
            <a:off x="9112504" y="6418258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18a1a4aaf_0_278"/>
          <p:cNvSpPr txBox="1"/>
          <p:nvPr>
            <p:ph type="title"/>
          </p:nvPr>
        </p:nvSpPr>
        <p:spPr>
          <a:xfrm>
            <a:off x="574040" y="609888"/>
            <a:ext cx="8757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3b18a1a4aaf_0_278"/>
          <p:cNvSpPr txBox="1"/>
          <p:nvPr>
            <p:ph idx="1" type="body"/>
          </p:nvPr>
        </p:nvSpPr>
        <p:spPr>
          <a:xfrm>
            <a:off x="495300" y="1577340"/>
            <a:ext cx="43092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3b18a1a4aaf_0_278"/>
          <p:cNvSpPr txBox="1"/>
          <p:nvPr>
            <p:ph idx="2" type="body"/>
          </p:nvPr>
        </p:nvSpPr>
        <p:spPr>
          <a:xfrm>
            <a:off x="5101590" y="1577340"/>
            <a:ext cx="43092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3b18a1a4aaf_0_278"/>
          <p:cNvSpPr txBox="1"/>
          <p:nvPr>
            <p:ph idx="11" type="ftr"/>
          </p:nvPr>
        </p:nvSpPr>
        <p:spPr>
          <a:xfrm>
            <a:off x="1208504" y="6506291"/>
            <a:ext cx="17055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3b18a1a4aaf_0_278"/>
          <p:cNvSpPr txBox="1"/>
          <p:nvPr>
            <p:ph idx="10" type="dt"/>
          </p:nvPr>
        </p:nvSpPr>
        <p:spPr>
          <a:xfrm>
            <a:off x="495300" y="6377940"/>
            <a:ext cx="2278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3b18a1a4aaf_0_278"/>
          <p:cNvSpPr txBox="1"/>
          <p:nvPr>
            <p:ph idx="12" type="sldNum"/>
          </p:nvPr>
        </p:nvSpPr>
        <p:spPr>
          <a:xfrm>
            <a:off x="9112504" y="6418258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18a1a4aaf_0_285"/>
          <p:cNvSpPr txBox="1"/>
          <p:nvPr>
            <p:ph type="ctrTitle"/>
          </p:nvPr>
        </p:nvSpPr>
        <p:spPr>
          <a:xfrm>
            <a:off x="742950" y="2125980"/>
            <a:ext cx="84201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b18a1a4aaf_0_285"/>
          <p:cNvSpPr txBox="1"/>
          <p:nvPr>
            <p:ph idx="1" type="subTitle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b18a1a4aaf_0_285"/>
          <p:cNvSpPr txBox="1"/>
          <p:nvPr>
            <p:ph idx="11" type="ftr"/>
          </p:nvPr>
        </p:nvSpPr>
        <p:spPr>
          <a:xfrm>
            <a:off x="1208504" y="6506291"/>
            <a:ext cx="17055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3b18a1a4aaf_0_285"/>
          <p:cNvSpPr txBox="1"/>
          <p:nvPr>
            <p:ph idx="10" type="dt"/>
          </p:nvPr>
        </p:nvSpPr>
        <p:spPr>
          <a:xfrm>
            <a:off x="495300" y="6377940"/>
            <a:ext cx="2278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3b18a1a4aaf_0_285"/>
          <p:cNvSpPr txBox="1"/>
          <p:nvPr>
            <p:ph idx="12" type="sldNum"/>
          </p:nvPr>
        </p:nvSpPr>
        <p:spPr>
          <a:xfrm>
            <a:off x="9112504" y="6418258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18a1a4aaf_0_291"/>
          <p:cNvSpPr txBox="1"/>
          <p:nvPr>
            <p:ph type="title"/>
          </p:nvPr>
        </p:nvSpPr>
        <p:spPr>
          <a:xfrm>
            <a:off x="574040" y="609888"/>
            <a:ext cx="8757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b18a1a4aaf_0_291"/>
          <p:cNvSpPr txBox="1"/>
          <p:nvPr>
            <p:ph idx="11" type="ftr"/>
          </p:nvPr>
        </p:nvSpPr>
        <p:spPr>
          <a:xfrm>
            <a:off x="1208504" y="6506291"/>
            <a:ext cx="17055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b18a1a4aaf_0_291"/>
          <p:cNvSpPr txBox="1"/>
          <p:nvPr>
            <p:ph idx="10" type="dt"/>
          </p:nvPr>
        </p:nvSpPr>
        <p:spPr>
          <a:xfrm>
            <a:off x="495300" y="6377940"/>
            <a:ext cx="2278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b18a1a4aaf_0_291"/>
          <p:cNvSpPr txBox="1"/>
          <p:nvPr>
            <p:ph idx="12" type="sldNum"/>
          </p:nvPr>
        </p:nvSpPr>
        <p:spPr>
          <a:xfrm>
            <a:off x="9112504" y="6418258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0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0"/>
          <p:cNvSpPr txBox="1"/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0"/>
          <p:cNvSpPr txBox="1"/>
          <p:nvPr>
            <p:ph idx="1" type="body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1" type="ftr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0" type="dt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rtl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b18a1a4aaf_0_26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3b18a1a4aaf_0_264"/>
          <p:cNvSpPr/>
          <p:nvPr/>
        </p:nvSpPr>
        <p:spPr>
          <a:xfrm>
            <a:off x="495300" y="6461759"/>
            <a:ext cx="641700" cy="248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g3b18a1a4aaf_0_264"/>
          <p:cNvSpPr txBox="1"/>
          <p:nvPr>
            <p:ph type="title"/>
          </p:nvPr>
        </p:nvSpPr>
        <p:spPr>
          <a:xfrm>
            <a:off x="574040" y="609888"/>
            <a:ext cx="8757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g3b18a1a4aaf_0_264"/>
          <p:cNvSpPr txBox="1"/>
          <p:nvPr>
            <p:ph idx="1" type="body"/>
          </p:nvPr>
        </p:nvSpPr>
        <p:spPr>
          <a:xfrm>
            <a:off x="182478" y="2640851"/>
            <a:ext cx="92856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g3b18a1a4aaf_0_264"/>
          <p:cNvSpPr txBox="1"/>
          <p:nvPr>
            <p:ph idx="11" type="ftr"/>
          </p:nvPr>
        </p:nvSpPr>
        <p:spPr>
          <a:xfrm>
            <a:off x="1208504" y="6506291"/>
            <a:ext cx="17055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g3b18a1a4aaf_0_264"/>
          <p:cNvSpPr txBox="1"/>
          <p:nvPr>
            <p:ph idx="10" type="dt"/>
          </p:nvPr>
        </p:nvSpPr>
        <p:spPr>
          <a:xfrm>
            <a:off x="495300" y="6377940"/>
            <a:ext cx="2278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g3b18a1a4aaf_0_264"/>
          <p:cNvSpPr txBox="1"/>
          <p:nvPr>
            <p:ph idx="12" type="sldNum"/>
          </p:nvPr>
        </p:nvSpPr>
        <p:spPr>
          <a:xfrm>
            <a:off x="9112504" y="6418258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121285" marR="0" algn="l">
              <a:lnSpc>
                <a:spcPct val="100000"/>
              </a:lnSpc>
              <a:spcBef>
                <a:spcPts val="0"/>
              </a:spcBef>
              <a:buNone/>
              <a:defRPr b="0" i="0" sz="1200" u="none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1212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  <p:sldLayoutId id="2147483656" r:id="rId4"/>
    <p:sldLayoutId id="2147483657" r:id="rId5"/>
    <p:sldLayoutId id="2147483658" r:id="rId6"/>
    <p:sldLayoutId id="2147483659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z1QRv_j3RXHWkG_OSwmbneV8pyP50z_r/view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1.png"/><Relationship Id="rId13" Type="http://schemas.openxmlformats.org/officeDocument/2006/relationships/image" Target="../media/image13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15" Type="http://schemas.openxmlformats.org/officeDocument/2006/relationships/image" Target="../media/image17.png"/><Relationship Id="rId14" Type="http://schemas.openxmlformats.org/officeDocument/2006/relationships/image" Target="../media/image22.png"/><Relationship Id="rId17" Type="http://schemas.openxmlformats.org/officeDocument/2006/relationships/image" Target="../media/image18.png"/><Relationship Id="rId16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views.p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1218275" y="2171297"/>
            <a:ext cx="82290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FinalTerm </a:t>
            </a:r>
            <a:r>
              <a:rPr lang="ko-KR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보고서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제목 : 고령자 낙상 감지</a:t>
            </a:r>
            <a:endParaRPr i="1" sz="3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학번: 2020105587</a:t>
            </a:r>
            <a:endParaRPr i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이름 : 김남호</a:t>
            </a:r>
            <a:endParaRPr i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"/>
          <p:cNvSpPr txBox="1"/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lang="ko-KR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Mobile/WebService Project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18a1a4aaf_0_77"/>
          <p:cNvSpPr txBox="1"/>
          <p:nvPr>
            <p:ph type="title"/>
          </p:nvPr>
        </p:nvSpPr>
        <p:spPr>
          <a:xfrm>
            <a:off x="574040" y="609888"/>
            <a:ext cx="875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2"/>
                </a:solidFill>
              </a:rPr>
              <a:t>기능 - 2. Service System(Python, Django 기반)</a:t>
            </a:r>
            <a:endParaRPr/>
          </a:p>
        </p:txBody>
      </p:sp>
      <p:sp>
        <p:nvSpPr>
          <p:cNvPr id="191" name="Google Shape;191;g3b18a1a4aaf_0_77"/>
          <p:cNvSpPr txBox="1"/>
          <p:nvPr>
            <p:ph idx="1" type="body"/>
          </p:nvPr>
        </p:nvSpPr>
        <p:spPr>
          <a:xfrm>
            <a:off x="495300" y="1143000"/>
            <a:ext cx="430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2-1. 사용자 보안 기능(로그인)</a:t>
            </a:r>
            <a:endParaRPr i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토큰을 통해 로그인한 사용자만 게시물 조회 및 생성 가능 (낙상 사진 및 영상에 대한 개인 정보 보호호)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rPr lang="ko-KR" sz="800">
                <a:latin typeface="Calibri"/>
                <a:ea typeface="Calibri"/>
                <a:cs typeface="Calibri"/>
                <a:sym typeface="Calibri"/>
              </a:rPr>
              <a:t>xh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92" name="Google Shape;192;g3b18a1a4aaf_0_77"/>
          <p:cNvSpPr txBox="1"/>
          <p:nvPr>
            <p:ph idx="2" type="body"/>
          </p:nvPr>
        </p:nvSpPr>
        <p:spPr>
          <a:xfrm>
            <a:off x="5101590" y="1143000"/>
            <a:ext cx="430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2-2. Image Blog 및 관리 기능(공통)</a:t>
            </a:r>
            <a:endParaRPr b="1" sz="140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93" name="Google Shape;193;g3b18a1a4aaf_0_77"/>
          <p:cNvSpPr txBox="1"/>
          <p:nvPr/>
        </p:nvSpPr>
        <p:spPr>
          <a:xfrm>
            <a:off x="458118" y="4038600"/>
            <a:ext cx="4309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2-3. 게시를 위한 HTTP Restfull API 제공(공통)</a:t>
            </a:r>
            <a:endParaRPr/>
          </a:p>
          <a:p>
            <a:pPr indent="0" lvl="0" marL="12065" marR="0" rtl="0" algn="l"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g3b18a1a4aaf_0_77"/>
          <p:cNvSpPr txBox="1"/>
          <p:nvPr/>
        </p:nvSpPr>
        <p:spPr>
          <a:xfrm>
            <a:off x="5064408" y="4038600"/>
            <a:ext cx="430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2-4. Image 목록, 획득을 위한 HTTP Restfull API 제공</a:t>
            </a:r>
            <a:endParaRPr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400"/>
              <a:buFont typeface="Calibri"/>
              <a:buChar char="-"/>
            </a:pPr>
            <a:r>
              <a:rPr lang="ko-KR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2-3의 사진과 동일</a:t>
            </a:r>
            <a:endParaRPr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marR="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5" name="Google Shape;195;g3b18a1a4aaf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400" y="4418892"/>
            <a:ext cx="3221002" cy="230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b18a1a4aaf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501" y="1504962"/>
            <a:ext cx="3220998" cy="211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b18a1a4aaf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225" y="2014426"/>
            <a:ext cx="3567350" cy="17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18a1a4aaf_0_85"/>
          <p:cNvSpPr txBox="1"/>
          <p:nvPr>
            <p:ph type="title"/>
          </p:nvPr>
        </p:nvSpPr>
        <p:spPr>
          <a:xfrm>
            <a:off x="574040" y="609888"/>
            <a:ext cx="875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2"/>
                </a:solidFill>
              </a:rPr>
              <a:t>기능 - 2. Service System(Python, Django 기반)</a:t>
            </a:r>
            <a:endParaRPr/>
          </a:p>
        </p:txBody>
      </p:sp>
      <p:sp>
        <p:nvSpPr>
          <p:cNvPr id="203" name="Google Shape;203;g3b18a1a4aaf_0_85"/>
          <p:cNvSpPr txBox="1"/>
          <p:nvPr>
            <p:ph idx="1" type="body"/>
          </p:nvPr>
        </p:nvSpPr>
        <p:spPr>
          <a:xfrm>
            <a:off x="495300" y="1143000"/>
            <a:ext cx="430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2-5. </a:t>
            </a: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Client 알람 푸시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낙상이 발생하여 새로운 게시글이 작성되면 Client로 알람을 푸시 (WebSocket 기반)</a:t>
            </a:r>
            <a:endParaRPr>
              <a:solidFill>
                <a:schemeClr val="accent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04" name="Google Shape;204;g3b18a1a4aaf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37" y="1960775"/>
            <a:ext cx="3990324" cy="29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18a1a4aaf_0_91"/>
          <p:cNvSpPr txBox="1"/>
          <p:nvPr>
            <p:ph type="title"/>
          </p:nvPr>
        </p:nvSpPr>
        <p:spPr>
          <a:xfrm>
            <a:off x="574040" y="609888"/>
            <a:ext cx="875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2"/>
                </a:solidFill>
              </a:rPr>
              <a:t>기능 - 3. Client System(Android, </a:t>
            </a:r>
            <a:r>
              <a:rPr lang="ko-KR">
                <a:solidFill>
                  <a:schemeClr val="dk2"/>
                </a:solidFill>
              </a:rPr>
              <a:t>Java기반</a:t>
            </a:r>
            <a:r>
              <a:rPr lang="ko-KR" sz="2000">
                <a:solidFill>
                  <a:schemeClr val="dk2"/>
                </a:solidFill>
              </a:rPr>
              <a:t>, 개별 제안)</a:t>
            </a:r>
            <a:endParaRPr/>
          </a:p>
        </p:txBody>
      </p:sp>
      <p:sp>
        <p:nvSpPr>
          <p:cNvPr id="210" name="Google Shape;210;g3b18a1a4aaf_0_91"/>
          <p:cNvSpPr txBox="1"/>
          <p:nvPr>
            <p:ph idx="1" type="body"/>
          </p:nvPr>
        </p:nvSpPr>
        <p:spPr>
          <a:xfrm>
            <a:off x="495300" y="1143000"/>
            <a:ext cx="43092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3.1. Image list view 기능(공통 기능)</a:t>
            </a:r>
            <a:endParaRPr/>
          </a:p>
          <a:p>
            <a:pPr indent="0" lvl="0" marL="12065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1" marL="403225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1" name="Google Shape;211;g3b18a1a4aaf_0_91"/>
          <p:cNvSpPr txBox="1"/>
          <p:nvPr>
            <p:ph idx="2" type="body"/>
          </p:nvPr>
        </p:nvSpPr>
        <p:spPr>
          <a:xfrm>
            <a:off x="5101590" y="1143000"/>
            <a:ext cx="43092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3.2. Image 목록, 획득을 위한 HTTP Restfull API 사용</a:t>
            </a:r>
            <a:endParaRPr b="1" sz="140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8120" lvl="0" marL="299085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t/>
            </a:r>
            <a:endParaRPr i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3.1과 동일한 사진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2" name="Google Shape;212;g3b18a1a4aaf_0_91"/>
          <p:cNvSpPr txBox="1"/>
          <p:nvPr/>
        </p:nvSpPr>
        <p:spPr>
          <a:xfrm>
            <a:off x="458118" y="4038600"/>
            <a:ext cx="43092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3.3. </a:t>
            </a:r>
            <a:r>
              <a:rPr lang="ko-KR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알람 푸시: 2-5에서 발생한 알람을 띄움</a:t>
            </a:r>
            <a:endParaRPr/>
          </a:p>
          <a:p>
            <a:pPr indent="0" lvl="0" marL="12065" marR="0" rtl="0" algn="l"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spcBef>
                <a:spcPts val="14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-"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1" marL="0" marR="0" rtl="0" algn="l"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marR="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3" name="Google Shape;213;g3b18a1a4aaf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99" y="1433975"/>
            <a:ext cx="1372325" cy="236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b18a1a4aaf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800" y="4038600"/>
            <a:ext cx="1497250" cy="25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b18a1a4aaf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875" y="4038600"/>
            <a:ext cx="1497250" cy="256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18a1a4aaf_0_99"/>
          <p:cNvSpPr txBox="1"/>
          <p:nvPr/>
        </p:nvSpPr>
        <p:spPr>
          <a:xfrm>
            <a:off x="1208504" y="6486875"/>
            <a:ext cx="1705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g3b18a1a4aaf_0_99"/>
          <p:cNvSpPr txBox="1"/>
          <p:nvPr>
            <p:ph type="title"/>
          </p:nvPr>
        </p:nvSpPr>
        <p:spPr>
          <a:xfrm>
            <a:off x="574040" y="609888"/>
            <a:ext cx="7808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기능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222" name="Google Shape;222;g3b18a1a4aaf_0_99"/>
          <p:cNvSpPr txBox="1"/>
          <p:nvPr/>
        </p:nvSpPr>
        <p:spPr>
          <a:xfrm>
            <a:off x="574040" y="1124817"/>
            <a:ext cx="8080500" cy="3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에지</a:t>
            </a:r>
            <a:endParaRPr i="1"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YOLOv11n-pose 모델을 기반으로 노트북(에지)의 웹캠으로부터 촬영되는 영상 속의 고령자를 인식 및 자세를 구분함.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고령자에 대한 바운딩 박스와 17개의 Key Point의 순간 특징(가로&amp;세로 비율, 화면 상 하단에 위치한 비율, 머리와 엉덩이의 수직 동일률, 어깨와 엉덩이 위의 선으로 몸통의 각도 계산)을 탐지함.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탐지한 결과를 이전 프레임에 대해, 순간적으로 빠르게 변화가 발생했는지 여부를 통해 낙상을 탐지함.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낙상이 탐지되면, 탐지 시점의 이전 7초와 이후 5초, 총 12초의 영상과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탐지 시점의 사진을 포함한 게시글 작성 POST 요청을 보냄.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(이때 토큰을 사용하여 관리자만 게시글 생성이 가능함.)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18a1a4aaf_0_204"/>
          <p:cNvSpPr txBox="1"/>
          <p:nvPr/>
        </p:nvSpPr>
        <p:spPr>
          <a:xfrm>
            <a:off x="1208504" y="6486875"/>
            <a:ext cx="1705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g3b18a1a4aaf_0_204"/>
          <p:cNvSpPr txBox="1"/>
          <p:nvPr>
            <p:ph type="title"/>
          </p:nvPr>
        </p:nvSpPr>
        <p:spPr>
          <a:xfrm>
            <a:off x="574040" y="609888"/>
            <a:ext cx="7808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기능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229" name="Google Shape;229;g3b18a1a4aaf_0_204"/>
          <p:cNvSpPr txBox="1"/>
          <p:nvPr/>
        </p:nvSpPr>
        <p:spPr>
          <a:xfrm>
            <a:off x="574040" y="1124817"/>
            <a:ext cx="8080500" cy="52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서버</a:t>
            </a:r>
            <a:endParaRPr i="1"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에지에서 낙상이 탐지되어 새로운 게시글의 생성 POST 요청을 받으면,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게시글을 생성함.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게시글을 생성하면 WebSocket으로 연결되어 있는 스마트폰 클라이언트에 알림을 푸시함.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스마트폰 클라이언트</a:t>
            </a:r>
            <a:endParaRPr sz="200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어플이 처음 실행되면 서버의 WebSocket에 연결을 시도함.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이전에 게시물 동기화를 수행한 적이 있으면, 로컬(안드로이드)에 캐싱되어 있는 데이터를 불러옴.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새로운 게시글을 불러오기 위해 업로드를 클릭하면, 관리자 토큰을 사용해 최신 게시글 조회 가능.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서버에서 알림을 푸시하면 WebSocket을 통해 안드로이드 어플 상단에 알림이 옴.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8"/>
          <p:cNvSpPr txBox="1"/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사용자 시나리오(Ui 구성)</a:t>
            </a:r>
            <a:endParaRPr/>
          </a:p>
        </p:txBody>
      </p:sp>
      <p:sp>
        <p:nvSpPr>
          <p:cNvPr id="236" name="Google Shape;236;p8"/>
          <p:cNvSpPr txBox="1"/>
          <p:nvPr/>
        </p:nvSpPr>
        <p:spPr>
          <a:xfrm>
            <a:off x="574040" y="1124817"/>
            <a:ext cx="8080500" cy="27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카메라 설치 및 설정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보호자/관리자가 카메라 위치를 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적절한 곳에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설정하고, 대상 고령자를 식별함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서버를 실행할 때 생성한 슈퍼 계정의 토큰을 안드로이드에서 설정함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(이는 알림 수신자에 대한 설정임)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03225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3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464" y="3153342"/>
            <a:ext cx="4819068" cy="2692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1bb7c8751_0_2"/>
          <p:cNvSpPr txBox="1"/>
          <p:nvPr/>
        </p:nvSpPr>
        <p:spPr>
          <a:xfrm>
            <a:off x="1208504" y="6486875"/>
            <a:ext cx="1705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3b1bb7c8751_0_2"/>
          <p:cNvSpPr txBox="1"/>
          <p:nvPr>
            <p:ph type="title"/>
          </p:nvPr>
        </p:nvSpPr>
        <p:spPr>
          <a:xfrm>
            <a:off x="574040" y="609888"/>
            <a:ext cx="3845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사용자 시나리오(Ui 구성)</a:t>
            </a:r>
            <a:endParaRPr/>
          </a:p>
        </p:txBody>
      </p:sp>
      <p:sp>
        <p:nvSpPr>
          <p:cNvPr id="244" name="Google Shape;244;g3b1bb7c8751_0_2"/>
          <p:cNvSpPr txBox="1"/>
          <p:nvPr/>
        </p:nvSpPr>
        <p:spPr>
          <a:xfrm>
            <a:off x="574040" y="1124817"/>
            <a:ext cx="80805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실시간 모니터링 및 알림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모델을 통해 고령자의 낙상 여부를 실시간으로 감지함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낙상 발생 시 자동으로 게시글 작성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3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3b1bb7c875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226" y="2723487"/>
            <a:ext cx="2693550" cy="290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b1bb7c8751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175" y="2732567"/>
            <a:ext cx="2693542" cy="288885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b1bb7c8751_0_2"/>
          <p:cNvSpPr/>
          <p:nvPr/>
        </p:nvSpPr>
        <p:spPr>
          <a:xfrm>
            <a:off x="6949800" y="3742500"/>
            <a:ext cx="2058000" cy="1647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8" name="Google Shape;248;g3b1bb7c8751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75" y="2972190"/>
            <a:ext cx="3012000" cy="2409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1bb7c8751_0_8"/>
          <p:cNvSpPr txBox="1"/>
          <p:nvPr/>
        </p:nvSpPr>
        <p:spPr>
          <a:xfrm>
            <a:off x="1208504" y="6486875"/>
            <a:ext cx="1705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g3b1bb7c8751_0_8"/>
          <p:cNvSpPr txBox="1"/>
          <p:nvPr>
            <p:ph type="title"/>
          </p:nvPr>
        </p:nvSpPr>
        <p:spPr>
          <a:xfrm>
            <a:off x="574040" y="609888"/>
            <a:ext cx="3845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사용자 시나리오(Ui 구성)</a:t>
            </a:r>
            <a:endParaRPr/>
          </a:p>
        </p:txBody>
      </p:sp>
      <p:sp>
        <p:nvSpPr>
          <p:cNvPr id="255" name="Google Shape;255;g3b1bb7c8751_0_8"/>
          <p:cNvSpPr txBox="1"/>
          <p:nvPr/>
        </p:nvSpPr>
        <p:spPr>
          <a:xfrm>
            <a:off x="574040" y="1124817"/>
            <a:ext cx="80805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보호자/관리자의 신고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게시글이 작성되면 보호자/관리자의 안드로이드 어플에서 알림이 울림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보호자/관리자는 낙상 의심 영상이 포함된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작성된 게시글의 내용을 확인하여 실제 낙상이 맞는지 확인 후 119 신고 및 대처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3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3b1bb7c875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650" y="2794659"/>
            <a:ext cx="1705500" cy="355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b1bb7c8751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246" y="2790984"/>
            <a:ext cx="1705500" cy="356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b1bb7c8751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850" y="2775496"/>
            <a:ext cx="1705500" cy="359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b1bb7c8751_0_8"/>
          <p:cNvSpPr/>
          <p:nvPr/>
        </p:nvSpPr>
        <p:spPr>
          <a:xfrm>
            <a:off x="7056650" y="4173525"/>
            <a:ext cx="429900" cy="321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" name="Google Shape;260;g3b1bb7c8751_0_8"/>
          <p:cNvSpPr/>
          <p:nvPr/>
        </p:nvSpPr>
        <p:spPr>
          <a:xfrm>
            <a:off x="1843000" y="3239150"/>
            <a:ext cx="1582800" cy="497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g3b1bb7c8751_0_8"/>
          <p:cNvSpPr/>
          <p:nvPr/>
        </p:nvSpPr>
        <p:spPr>
          <a:xfrm>
            <a:off x="4225650" y="4572000"/>
            <a:ext cx="1454700" cy="1120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g3b1bb7c8751_0_8"/>
          <p:cNvSpPr/>
          <p:nvPr/>
        </p:nvSpPr>
        <p:spPr>
          <a:xfrm>
            <a:off x="1843000" y="3997125"/>
            <a:ext cx="1582800" cy="1607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18a1a4aaf_0_258"/>
          <p:cNvSpPr txBox="1"/>
          <p:nvPr/>
        </p:nvSpPr>
        <p:spPr>
          <a:xfrm>
            <a:off x="1208504" y="6486875"/>
            <a:ext cx="1705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g3b18a1a4aaf_0_258"/>
          <p:cNvSpPr txBox="1"/>
          <p:nvPr>
            <p:ph type="title"/>
          </p:nvPr>
        </p:nvSpPr>
        <p:spPr>
          <a:xfrm>
            <a:off x="574040" y="609888"/>
            <a:ext cx="3845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개발과정의 이슈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269" name="Google Shape;269;g3b18a1a4aaf_0_258"/>
          <p:cNvSpPr txBox="1"/>
          <p:nvPr/>
        </p:nvSpPr>
        <p:spPr>
          <a:xfrm>
            <a:off x="574040" y="1124817"/>
            <a:ext cx="80805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Pythonanywhere의 WebSocket 미지원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WebSocket은 ASGI(Asynchronous Server Gateway Interface)가 필요한데, Pythonanywhere의 Web App은 WSGI만 지원함.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어쩔 수 없이,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Edge에서 YOLO 모델을 통해 낙상을 탐지하여 자동으로 게시글을 생성하고,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Server에서 게시글이 생성된 것을 확인한 뒤,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Client에서 게시글을 조회하는 것까지만 Pythonanywhere(Public)를 통해 수행.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WebSocket을 활용한 알림 푸시 기능은,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로컬의 Django Server에서 수동으로 게시물을 생성한 후,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Client에 알림이 표시되는 것을 확인하는 것으로 데모 구성.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18a1a4aaf_0_117"/>
          <p:cNvSpPr/>
          <p:nvPr/>
        </p:nvSpPr>
        <p:spPr>
          <a:xfrm>
            <a:off x="543600" y="1524325"/>
            <a:ext cx="8818800" cy="468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g3b18a1a4aaf_0_117"/>
          <p:cNvSpPr txBox="1"/>
          <p:nvPr/>
        </p:nvSpPr>
        <p:spPr>
          <a:xfrm>
            <a:off x="1208504" y="6486875"/>
            <a:ext cx="1705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g3b18a1a4aaf_0_117"/>
          <p:cNvSpPr txBox="1"/>
          <p:nvPr>
            <p:ph type="title"/>
          </p:nvPr>
        </p:nvSpPr>
        <p:spPr>
          <a:xfrm>
            <a:off x="574040" y="609888"/>
            <a:ext cx="6665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데모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277" name="Google Shape;277;g3b18a1a4aaf_0_117"/>
          <p:cNvSpPr txBox="1"/>
          <p:nvPr/>
        </p:nvSpPr>
        <p:spPr>
          <a:xfrm>
            <a:off x="574040" y="1124817"/>
            <a:ext cx="8080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데모 동영상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3b18a1a4aaf_0_117" title="MobileWeb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313" y="1524403"/>
            <a:ext cx="6245383" cy="468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2"/>
          <p:cNvSpPr txBox="1"/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/>
              <a:t>목차</a:t>
            </a:r>
            <a:endParaRPr sz="3600"/>
          </a:p>
        </p:txBody>
      </p:sp>
      <p:sp>
        <p:nvSpPr>
          <p:cNvPr id="94" name="Google Shape;94;p2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요구조건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필요성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 계획(신규 또는 추가 기능 중심)</a:t>
            </a:r>
            <a:endParaRPr/>
          </a:p>
          <a:p>
            <a:pPr indent="-343535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시나리오(Ui 구성)</a:t>
            </a:r>
            <a:endParaRPr/>
          </a:p>
          <a:p>
            <a:pPr indent="-343535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1F497D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2000">
              <a:solidFill>
                <a:srgbClr val="1F497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9"/>
          <p:cNvSpPr txBox="1"/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imes New Roman"/>
                <a:ea typeface="Times New Roman"/>
                <a:cs typeface="Times New Roman"/>
                <a:sym typeface="Times New Roman"/>
              </a:rPr>
              <a:t>기대효과</a:t>
            </a:r>
            <a:endParaRPr/>
          </a:p>
        </p:txBody>
      </p:sp>
      <p:sp>
        <p:nvSpPr>
          <p:cNvPr id="285" name="Google Shape;285;p9"/>
          <p:cNvSpPr txBox="1"/>
          <p:nvPr/>
        </p:nvSpPr>
        <p:spPr>
          <a:xfrm>
            <a:off x="574040" y="1124817"/>
            <a:ext cx="8080375" cy="2467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즉시 구조 가능성↑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낙상 등 위험상황 발생시 즉각 알림으로 신속 대처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03225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가족·의료진 심리부담↓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“모니터링 되고 있다”는 심리적 안정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3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18a1a4aaf_0_129"/>
          <p:cNvSpPr txBox="1"/>
          <p:nvPr/>
        </p:nvSpPr>
        <p:spPr>
          <a:xfrm>
            <a:off x="1208504" y="6486875"/>
            <a:ext cx="1705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g3b18a1a4aaf_0_129"/>
          <p:cNvSpPr txBox="1"/>
          <p:nvPr>
            <p:ph type="title"/>
          </p:nvPr>
        </p:nvSpPr>
        <p:spPr>
          <a:xfrm>
            <a:off x="574040" y="609888"/>
            <a:ext cx="2626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imes New Roman"/>
                <a:ea typeface="Times New Roman"/>
                <a:cs typeface="Times New Roman"/>
                <a:sym typeface="Times New Roman"/>
              </a:rPr>
              <a:t>결과물의 목록</a:t>
            </a:r>
            <a:endParaRPr/>
          </a:p>
        </p:txBody>
      </p:sp>
      <p:sp>
        <p:nvSpPr>
          <p:cNvPr id="292" name="Google Shape;292;g3b18a1a4aaf_0_129"/>
          <p:cNvSpPr txBox="1"/>
          <p:nvPr/>
        </p:nvSpPr>
        <p:spPr>
          <a:xfrm>
            <a:off x="574050" y="1124825"/>
            <a:ext cx="87168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서비스 URL :  </a:t>
            </a:r>
            <a:r>
              <a:rPr lang="ko-KR">
                <a:solidFill>
                  <a:schemeClr val="dk1"/>
                </a:solidFill>
              </a:rPr>
              <a:t>https://namujigi.pythonanywhere.com/</a:t>
            </a:r>
            <a:endParaRPr i="1"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소스코드 git 주소 : </a:t>
            </a:r>
            <a:r>
              <a:rPr lang="ko-KR">
                <a:solidFill>
                  <a:schemeClr val="dk1"/>
                </a:solidFill>
              </a:rPr>
              <a:t>https://github.com/Namujigi/Mobile-Web-Service-Programming_final-assignment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Char char="-"/>
            </a:pPr>
            <a:r>
              <a:rPr b="0" i="1" lang="ko-K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폴더 형식 </a:t>
            </a:r>
            <a:endParaRPr b="0" i="1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g3b18a1a4aaf_0_129"/>
          <p:cNvGrpSpPr/>
          <p:nvPr/>
        </p:nvGrpSpPr>
        <p:grpSpPr>
          <a:xfrm>
            <a:off x="1905000" y="2334178"/>
            <a:ext cx="7315200" cy="1704529"/>
            <a:chOff x="2057400" y="2133600"/>
            <a:chExt cx="7315200" cy="1704529"/>
          </a:xfrm>
        </p:grpSpPr>
        <p:sp>
          <p:nvSpPr>
            <p:cNvPr id="294" name="Google Shape;294;g3b18a1a4aaf_0_129"/>
            <p:cNvSpPr/>
            <p:nvPr/>
          </p:nvSpPr>
          <p:spPr>
            <a:xfrm>
              <a:off x="2057400" y="2133600"/>
              <a:ext cx="1981200" cy="4341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213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Root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3b18a1a4aaf_0_129"/>
            <p:cNvSpPr/>
            <p:nvPr/>
          </p:nvSpPr>
          <p:spPr>
            <a:xfrm>
              <a:off x="4614227" y="2141483"/>
              <a:ext cx="1981200" cy="4341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213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Edge_System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g3b18a1a4aaf_0_129"/>
            <p:cNvSpPr/>
            <p:nvPr/>
          </p:nvSpPr>
          <p:spPr>
            <a:xfrm>
              <a:off x="4614227" y="2772756"/>
              <a:ext cx="1981200" cy="4341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213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Service_System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g3b18a1a4aaf_0_129"/>
            <p:cNvSpPr/>
            <p:nvPr/>
          </p:nvSpPr>
          <p:spPr>
            <a:xfrm>
              <a:off x="4614227" y="3404029"/>
              <a:ext cx="1981200" cy="4341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213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Client_System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8" name="Google Shape;298;g3b18a1a4aaf_0_129"/>
            <p:cNvCxnSpPr>
              <a:stCxn id="294" idx="3"/>
              <a:endCxn id="295" idx="1"/>
            </p:cNvCxnSpPr>
            <p:nvPr/>
          </p:nvCxnSpPr>
          <p:spPr>
            <a:xfrm>
              <a:off x="4038600" y="2350650"/>
              <a:ext cx="575700" cy="78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g3b18a1a4aaf_0_129"/>
            <p:cNvCxnSpPr>
              <a:stCxn id="294" idx="3"/>
              <a:endCxn id="296" idx="1"/>
            </p:cNvCxnSpPr>
            <p:nvPr/>
          </p:nvCxnSpPr>
          <p:spPr>
            <a:xfrm>
              <a:off x="4038600" y="2350650"/>
              <a:ext cx="575700" cy="639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g3b18a1a4aaf_0_129"/>
            <p:cNvCxnSpPr>
              <a:stCxn id="294" idx="3"/>
              <a:endCxn id="297" idx="1"/>
            </p:cNvCxnSpPr>
            <p:nvPr/>
          </p:nvCxnSpPr>
          <p:spPr>
            <a:xfrm>
              <a:off x="4038600" y="2350650"/>
              <a:ext cx="575700" cy="1270500"/>
            </a:xfrm>
            <a:prstGeom prst="bentConnector3">
              <a:avLst>
                <a:gd fmla="val 76475" name="adj1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1" name="Google Shape;301;g3b18a1a4aaf_0_129"/>
            <p:cNvSpPr/>
            <p:nvPr/>
          </p:nvSpPr>
          <p:spPr>
            <a:xfrm>
              <a:off x="7086600" y="2141484"/>
              <a:ext cx="2286000" cy="426000"/>
            </a:xfrm>
            <a:prstGeom prst="leftArrow">
              <a:avLst>
                <a:gd fmla="val 74666" name="adj1"/>
                <a:gd fmla="val 50000" name="adj2"/>
              </a:avLst>
            </a:prstGeom>
            <a:solidFill>
              <a:schemeClr val="accent2"/>
            </a:solidFill>
            <a:ln cap="flat" cmpd="sng" w="25400">
              <a:solidFill>
                <a:srgbClr val="213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YOLO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3b18a1a4aaf_0_129"/>
            <p:cNvSpPr/>
            <p:nvPr/>
          </p:nvSpPr>
          <p:spPr>
            <a:xfrm>
              <a:off x="7086600" y="2780639"/>
              <a:ext cx="2286000" cy="426000"/>
            </a:xfrm>
            <a:prstGeom prst="leftArrow">
              <a:avLst>
                <a:gd fmla="val 74666" name="adj1"/>
                <a:gd fmla="val 50000" name="adj2"/>
              </a:avLst>
            </a:prstGeom>
            <a:solidFill>
              <a:schemeClr val="accent2"/>
            </a:solidFill>
            <a:ln cap="flat" cmpd="sng" w="25400">
              <a:solidFill>
                <a:srgbClr val="213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Django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g3b18a1a4aaf_0_129"/>
            <p:cNvSpPr/>
            <p:nvPr/>
          </p:nvSpPr>
          <p:spPr>
            <a:xfrm>
              <a:off x="7086600" y="3407970"/>
              <a:ext cx="2286000" cy="426000"/>
            </a:xfrm>
            <a:prstGeom prst="leftArrow">
              <a:avLst>
                <a:gd fmla="val 74666" name="adj1"/>
                <a:gd fmla="val 50000" name="adj2"/>
              </a:avLst>
            </a:prstGeom>
            <a:solidFill>
              <a:schemeClr val="accent2"/>
            </a:solidFill>
            <a:ln cap="flat" cmpd="sng" w="25400">
              <a:solidFill>
                <a:srgbClr val="2136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Android, Native App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g3b18a1a4aaf_0_129"/>
          <p:cNvSpPr/>
          <p:nvPr/>
        </p:nvSpPr>
        <p:spPr>
          <a:xfrm>
            <a:off x="4491210" y="4267200"/>
            <a:ext cx="4267200" cy="4341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FinalTerm 보고서.pptx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5" name="Google Shape;305;g3b18a1a4aaf_0_129"/>
          <p:cNvCxnSpPr>
            <a:stCxn id="294" idx="3"/>
            <a:endCxn id="304" idx="1"/>
          </p:cNvCxnSpPr>
          <p:nvPr/>
        </p:nvCxnSpPr>
        <p:spPr>
          <a:xfrm>
            <a:off x="3886200" y="2551228"/>
            <a:ext cx="605100" cy="1932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g3b18a1a4aaf_0_129"/>
          <p:cNvSpPr/>
          <p:nvPr/>
        </p:nvSpPr>
        <p:spPr>
          <a:xfrm>
            <a:off x="4495800" y="4876800"/>
            <a:ext cx="4267200" cy="4341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url.txt (서비스 URL, 소스코드 git 주소) 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7" name="Google Shape;307;g3b18a1a4aaf_0_129"/>
          <p:cNvCxnSpPr>
            <a:stCxn id="294" idx="3"/>
            <a:endCxn id="306" idx="1"/>
          </p:cNvCxnSpPr>
          <p:nvPr/>
        </p:nvCxnSpPr>
        <p:spPr>
          <a:xfrm>
            <a:off x="3886200" y="2551228"/>
            <a:ext cx="609600" cy="254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3"/>
          <p:cNvSpPr txBox="1"/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imes New Roman"/>
                <a:ea typeface="Times New Roman"/>
                <a:cs typeface="Times New Roman"/>
                <a:sym typeface="Times New Roman"/>
              </a:rPr>
              <a:t>요구조건</a:t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574040" y="1124817"/>
            <a:ext cx="8874900" cy="5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800"/>
              <a:buFont typeface="Noto Sans Symbols"/>
              <a:buChar char="❖"/>
            </a:pPr>
            <a:r>
              <a:rPr lang="ko-KR" sz="18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Edge System(Python 기반, 공통, </a:t>
            </a:r>
            <a:r>
              <a:rPr lang="ko-KR" sz="18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개별 제안</a:t>
            </a:r>
            <a:r>
              <a:rPr lang="ko-KR" sz="18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1-1. Model: YOLOv11n-pose pretrained model 사용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1-2.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 coco 훈련데이터 기준 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Point 검출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17개의 Key Point 검출을 통해 머리, 몸통, 어깨, 엉덩이, 무릎, 발목의 관절을 인식하여 사람의 관절을 구분</a:t>
            </a:r>
            <a:endParaRPr/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1-3. 낙상 탐지: 17개의 Key Point와 바운딩 박스를 기반으로 낙상 여부를 판단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1-4.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게시를 위한 HTTP Restfull API 사용(공통)</a:t>
            </a:r>
            <a:endParaRPr/>
          </a:p>
          <a:p>
            <a:pPr indent="-2794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spcBef>
                <a:spcPts val="105"/>
              </a:spcBef>
              <a:spcAft>
                <a:spcPts val="0"/>
              </a:spcAft>
              <a:buClr>
                <a:srgbClr val="558ED5"/>
              </a:buClr>
              <a:buSzPts val="1800"/>
              <a:buFont typeface="Noto Sans Symbols"/>
              <a:buChar char="❖"/>
            </a:pPr>
            <a:r>
              <a:rPr lang="ko-KR" sz="18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Service System(Python, Django 기반, Pythonanywhere 클라우드상 서비스 구동, </a:t>
            </a:r>
            <a:r>
              <a:rPr lang="ko-KR" sz="18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개별 제안</a:t>
            </a:r>
            <a:r>
              <a:rPr lang="ko-KR" sz="18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2-1.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보안 기능(보안키를 이용한 로그인, 공통)</a:t>
            </a:r>
            <a:endParaRPr/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2-2.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Blog 및 관리 기능(공통)</a:t>
            </a:r>
            <a:endParaRPr/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2-3.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게시를 위한 HTTP Restfull API 제공(공통)</a:t>
            </a:r>
            <a:endParaRPr/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2-4.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목록, 획득을 위한 HTTP Restfull API 제공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2-5. Client 알람 푸시: 낙상이 발생하여 새로운 게시글이 작성되면 Client로 알람을 푸시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spcBef>
                <a:spcPts val="105"/>
              </a:spcBef>
              <a:spcAft>
                <a:spcPts val="0"/>
              </a:spcAft>
              <a:buClr>
                <a:srgbClr val="558ED5"/>
              </a:buClr>
              <a:buSzPts val="1800"/>
              <a:buFont typeface="Noto Sans Symbols"/>
              <a:buChar char="❖"/>
            </a:pPr>
            <a:r>
              <a:rPr lang="ko-KR" sz="18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Client System(Android, Native App, 개별 제안)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3-1.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list view 기능(공통 기능)</a:t>
            </a:r>
            <a:endParaRPr/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3-2. 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목록, 획득을 위한 HTTP Restfull API 사용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3-3. 알람 푸시: 2-5에서 발생한 알람을 띄움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12165" marR="0" rtl="0" algn="l"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3-4. 3.1, 3.2, 3.3을 활용한 사용자 시나리오 및 UI 제공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018" y="2590800"/>
            <a:ext cx="2030258" cy="2788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3942441" y="2666999"/>
            <a:ext cx="2151817" cy="2694749"/>
          </a:xfrm>
          <a:prstGeom prst="roundRect">
            <a:avLst>
              <a:gd fmla="val 16667" name="adj"/>
            </a:avLst>
          </a:prstGeom>
          <a:solidFill>
            <a:srgbClr val="CCC0D9"/>
          </a:solidFill>
          <a:ln cap="flat" cmpd="sng" w="25400">
            <a:solidFill>
              <a:srgbClr val="B2A0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1941282" y="2667051"/>
            <a:ext cx="1543959" cy="2694749"/>
          </a:xfrm>
          <a:prstGeom prst="roundRect">
            <a:avLst>
              <a:gd fmla="val 16667" name="adj"/>
            </a:avLst>
          </a:prstGeom>
          <a:solidFill>
            <a:srgbClr val="CCC0D9"/>
          </a:solidFill>
          <a:ln cap="flat" cmpd="sng" w="25400">
            <a:solidFill>
              <a:srgbClr val="B2A0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4"/>
          <p:cNvSpPr txBox="1"/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imes New Roman"/>
                <a:ea typeface="Times New Roman"/>
                <a:cs typeface="Times New Roman"/>
                <a:sym typeface="Times New Roman"/>
              </a:rPr>
              <a:t>시스템 구성도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시스템 구성도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aum_Cloud\DaumCloud\20131220_스마트 협업테이블\01. Images\DL380G7.png" id="112" name="Google Shape;11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951" y="4720803"/>
            <a:ext cx="1280543" cy="62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3238" y="4082001"/>
            <a:ext cx="870999" cy="8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2569" y="2671424"/>
            <a:ext cx="971309" cy="647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/>
          <p:nvPr/>
        </p:nvSpPr>
        <p:spPr>
          <a:xfrm>
            <a:off x="2061300" y="3192275"/>
            <a:ext cx="1257600" cy="321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DjangoAPIClient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4031778" y="3395570"/>
            <a:ext cx="1368449" cy="785575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Intruder Detection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(Django blog)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aum_Cloud\DaumCloud\20131220_스마트 협업테이블\01. Images\Database_3.png" id="117" name="Google Shape;11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7006" y="4181145"/>
            <a:ext cx="594672" cy="67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4899" y="1847532"/>
            <a:ext cx="1496200" cy="836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4"/>
          <p:cNvCxnSpPr>
            <a:stCxn id="115" idx="0"/>
            <a:endCxn id="114" idx="1"/>
          </p:cNvCxnSpPr>
          <p:nvPr/>
        </p:nvCxnSpPr>
        <p:spPr>
          <a:xfrm rot="-5400000">
            <a:off x="3357750" y="2327525"/>
            <a:ext cx="197100" cy="15324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p4"/>
          <p:cNvCxnSpPr>
            <a:stCxn id="113" idx="3"/>
            <a:endCxn id="117" idx="1"/>
          </p:cNvCxnSpPr>
          <p:nvPr/>
        </p:nvCxnSpPr>
        <p:spPr>
          <a:xfrm>
            <a:off x="5124237" y="4517501"/>
            <a:ext cx="372900" cy="6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1" name="Google Shape;121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6804" y="3223161"/>
            <a:ext cx="660400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4"/>
          <p:cNvCxnSpPr>
            <a:stCxn id="114" idx="3"/>
          </p:cNvCxnSpPr>
          <p:nvPr/>
        </p:nvCxnSpPr>
        <p:spPr>
          <a:xfrm>
            <a:off x="5193878" y="2995194"/>
            <a:ext cx="2029200" cy="778800"/>
          </a:xfrm>
          <a:prstGeom prst="bentConnector3">
            <a:avLst>
              <a:gd fmla="val 61344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" name="Google Shape;123;p4"/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HTTP/Restful API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5578566" y="2700338"/>
            <a:ext cx="149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HTTP/WebSocket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4"/>
          <p:cNvCxnSpPr>
            <a:stCxn id="116" idx="0"/>
          </p:cNvCxnSpPr>
          <p:nvPr/>
        </p:nvCxnSpPr>
        <p:spPr>
          <a:xfrm rot="10800000">
            <a:off x="4716003" y="308597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6" name="Google Shape;126;p4"/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4253616" y="4054333"/>
            <a:ext cx="940262" cy="2128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Image blog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4031778" y="3402836"/>
            <a:ext cx="692622" cy="2128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REST API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PORT:8000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PORT:8080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&lt;EDGE SYSTEM&gt;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&lt;CLIENT&gt;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59247" y="4589324"/>
            <a:ext cx="431435" cy="4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4043" y="4697041"/>
            <a:ext cx="971398" cy="672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4"/>
          <p:cNvCxnSpPr/>
          <p:nvPr/>
        </p:nvCxnSpPr>
        <p:spPr>
          <a:xfrm>
            <a:off x="1278275" y="5097775"/>
            <a:ext cx="10281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" name="Google Shape;136;p4"/>
          <p:cNvSpPr txBox="1"/>
          <p:nvPr/>
        </p:nvSpPr>
        <p:spPr>
          <a:xfrm>
            <a:off x="545850" y="4450325"/>
            <a:ext cx="102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내장 카메라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&lt;SERVICE SYSTEM&gt;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3698" y="4755318"/>
            <a:ext cx="552850" cy="5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4180950" y="2137475"/>
            <a:ext cx="154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Pythonanywhere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61050" y="3048416"/>
            <a:ext cx="1027800" cy="102778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/>
          <p:nvPr/>
        </p:nvSpPr>
        <p:spPr>
          <a:xfrm>
            <a:off x="2029413" y="3582288"/>
            <a:ext cx="1367700" cy="321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FallDetectionSystem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44429" y="3870762"/>
            <a:ext cx="1137672" cy="6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41270" y="4549571"/>
            <a:ext cx="797853" cy="23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46240" y="4436993"/>
            <a:ext cx="715340" cy="35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18050" y="4011263"/>
            <a:ext cx="513800" cy="5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/>
          <p:cNvSpPr txBox="1"/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imes New Roman"/>
                <a:ea typeface="Times New Roman"/>
                <a:cs typeface="Times New Roman"/>
                <a:sym typeface="Times New Roman"/>
              </a:rPr>
              <a:t>목적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574040" y="1124817"/>
            <a:ext cx="8080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고령자의 낙상 실시간 감지를 통한 보고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고령자 낙상을 실시간으로 감지하여 신속한 보호자 알림 서비스 제공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6"/>
          <p:cNvSpPr txBox="1"/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필요성</a:t>
            </a:r>
            <a:endParaRPr/>
          </a:p>
        </p:txBody>
      </p:sp>
      <p:sp>
        <p:nvSpPr>
          <p:cNvPr id="159" name="Google Shape;159;p6"/>
          <p:cNvSpPr txBox="1"/>
          <p:nvPr/>
        </p:nvSpPr>
        <p:spPr>
          <a:xfrm>
            <a:off x="574040" y="1124817"/>
            <a:ext cx="80805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낙상의 위험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낙상은 고령자 사고 사망·중상 원인의 1위이며,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독거노인·치매 환자는 사고 발생 시 즉각적 구조와 사후 관리가 매우 중요</a:t>
            </a:r>
            <a:b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rtl="0" algn="l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실시간 관찰 불가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일반 가정집에 거주하거나 병상에 입원 중인 노인들의 경우,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보호자/관리자 수가 제한적이기 때문에 실시간 낙상 탐지가 어려움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18a1a4aaf_0_21"/>
          <p:cNvSpPr txBox="1"/>
          <p:nvPr/>
        </p:nvSpPr>
        <p:spPr>
          <a:xfrm>
            <a:off x="1208504" y="6486875"/>
            <a:ext cx="1705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g3b18a1a4aaf_0_21"/>
          <p:cNvSpPr txBox="1"/>
          <p:nvPr>
            <p:ph type="title"/>
          </p:nvPr>
        </p:nvSpPr>
        <p:spPr>
          <a:xfrm>
            <a:off x="574040" y="609888"/>
            <a:ext cx="6817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기능 - </a:t>
            </a:r>
            <a:r>
              <a:rPr lang="ko-KR" sz="2000">
                <a:solidFill>
                  <a:schemeClr val="accent1"/>
                </a:solidFill>
              </a:rPr>
              <a:t>조건대비표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166" name="Google Shape;166;g3b18a1a4aaf_0_21"/>
          <p:cNvGraphicFramePr/>
          <p:nvPr/>
        </p:nvGraphicFramePr>
        <p:xfrm>
          <a:off x="465072" y="12113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{1694B80E-1324-4E91-AA6D-217F12FE84A1}</a:tableStyleId>
              </a:tblPr>
              <a:tblGrid>
                <a:gridCol w="990600"/>
                <a:gridCol w="3962400"/>
                <a:gridCol w="457200"/>
                <a:gridCol w="457200"/>
                <a:gridCol w="3124200"/>
              </a:tblGrid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시스템 구분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세부기능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구현 여부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대체 여부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소스 파일명 </a:t>
                      </a:r>
                      <a:endParaRPr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(함수 또는 class명)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1. Edge System(Python 기반, 공통)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1-1. Y</a:t>
                      </a:r>
                      <a:r>
                        <a:rPr lang="ko-KR" sz="1000"/>
                        <a:t>OLOv11n-pose</a:t>
                      </a:r>
                      <a:r>
                        <a:rPr lang="ko-KR" sz="1000" u="none" cap="none" strike="noStrike"/>
                        <a:t> pretrained model 사용</a:t>
                      </a:r>
                      <a:endParaRPr b="1"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0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i="1" sz="10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yolov11n-pose.pt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1-2. </a:t>
                      </a:r>
                      <a:r>
                        <a:rPr lang="ko-KR" sz="1000"/>
                        <a:t>Ms coco 훈련데이터 기준 Key Point 검출: 17개의 Key Point 검출을 통해 머리, 몸통, 어깨, 엉덩이, 무릎, 발목의 관절을 인식하여 사람의 관절을 구분</a:t>
                      </a:r>
                      <a:endParaRPr b="1"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FallDetector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1-3. </a:t>
                      </a:r>
                      <a:r>
                        <a:rPr lang="ko-KR" sz="1000"/>
                        <a:t>낙상 탐지: 17개의 Key Point와 바운딩 박스를 기반으로 낙상 여부를 판단</a:t>
                      </a:r>
                      <a:endParaRPr sz="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PoseAnalyzer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1-4. 게시를 위한 HTTP Restfull API 사용(공통)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DjangoAPIClient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row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2. Service System(Python, Django 기반, Pythonanywhere 클라우드상 서비스 구동)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2-1. 사용자 보안 기능(보안키를 이용한 로그인, 공통)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blog.</a:t>
                      </a:r>
                      <a:r>
                        <a:rPr lang="ko-KR" sz="1000" u="sng">
                          <a:solidFill>
                            <a:schemeClr val="hlink"/>
                          </a:solidFill>
                          <a:hlinkClick r:id="rId3"/>
                        </a:rPr>
                        <a:t>views.py</a:t>
                      </a:r>
                      <a:r>
                        <a:rPr lang="ko-KR" sz="1000"/>
                        <a:t>.is_admin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2-2. Image Blog 및 관리 기능(공통)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blog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2-3. 게시를 위한 HTTP Restfull API 제공(공통)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blog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2-4. Image 목록, 획득을 위한 HTTP Restfull API 제공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blog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2-5. </a:t>
                      </a:r>
                      <a:r>
                        <a:rPr lang="ko-KR" sz="1000"/>
                        <a:t>Client 알람 푸시: 낙상이 발생하여 새로운 게시글이 작성되면 Client로 알람을 푸시</a:t>
                      </a:r>
                      <a:endParaRPr sz="10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blog.consumers.NotificationConsumer, blog.signals.notify_new_post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3. Client System(Android, Native App)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3.1. Image list view 기능(공통 기능)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activity_main.xml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3.2. Image 목록, 획득을 위한 HTTP Restfull API 사용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MainActivity.java CloadPosts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27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3.3. 알람 푸시: 2-5에서 발생한 알람을 띄움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WebSocketService.java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Lab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7"/>
          <p:cNvSpPr txBox="1"/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기능 Overv</a:t>
            </a:r>
            <a:r>
              <a:rPr lang="ko-KR"/>
              <a:t>iew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574040" y="1124817"/>
            <a:ext cx="80805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낙상 인식 (Edge)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11n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-pose 기반 객체 탐지 및 Pose 추정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바닥에 누운 자세, 갑작스러운 누움 등의 비정상적 움직임을 감지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3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3680" lvl="0" marL="233680" marR="0" rtl="0" algn="l">
              <a:spcBef>
                <a:spcPts val="144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이벤트 자동 블로그 기록</a:t>
            </a:r>
            <a:endParaRPr sz="200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낙상 감지 시점 이미지,</a:t>
            </a:r>
            <a:b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위험도, 발생 시각 등을 기록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03225" marR="0" rtl="0" algn="l">
              <a:spcBef>
                <a:spcPts val="144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3680" lvl="0" marL="233680" marR="0" rtl="0" algn="l">
              <a:spcBef>
                <a:spcPts val="1440"/>
              </a:spcBef>
              <a:spcAft>
                <a:spcPts val="0"/>
              </a:spcAft>
              <a:buClr>
                <a:srgbClr val="558ED5"/>
              </a:buClr>
              <a:buSzPts val="2000"/>
              <a:buFont typeface="Noto Sans Symbols"/>
              <a:buChar char="❖"/>
            </a:pPr>
            <a:r>
              <a:rPr lang="ko-KR" sz="20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보호자, 관리자 알림</a:t>
            </a:r>
            <a:endParaRPr sz="200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655" lvl="1" marL="69088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 푸시/앱 알림을 통해 긴급 상황 보고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6679" lvl="0" marL="233680" marR="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itHub - Alimustoofaa/YoloV8-Pose-Keypoint-Classification"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420713"/>
            <a:ext cx="3353371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18a1a4aaf_0_63"/>
          <p:cNvSpPr txBox="1"/>
          <p:nvPr>
            <p:ph type="title"/>
          </p:nvPr>
        </p:nvSpPr>
        <p:spPr>
          <a:xfrm>
            <a:off x="574040" y="609888"/>
            <a:ext cx="875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2"/>
                </a:solidFill>
              </a:rPr>
              <a:t>기능 - 1. Edge System(Python 기반, 공통)</a:t>
            </a:r>
            <a:endParaRPr/>
          </a:p>
        </p:txBody>
      </p:sp>
      <p:sp>
        <p:nvSpPr>
          <p:cNvPr id="180" name="Google Shape;180;g3b18a1a4aaf_0_63"/>
          <p:cNvSpPr txBox="1"/>
          <p:nvPr>
            <p:ph idx="1" type="body"/>
          </p:nvPr>
        </p:nvSpPr>
        <p:spPr>
          <a:xfrm>
            <a:off x="495300" y="1143000"/>
            <a:ext cx="430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1-1. </a:t>
            </a: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Model: YOLOv11n-pose pretrained model 사용</a:t>
            </a: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사람을 인식하면서 동작 또한 인식 가능한 모델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1" name="Google Shape;181;g3b18a1a4aaf_0_63"/>
          <p:cNvSpPr txBox="1"/>
          <p:nvPr>
            <p:ph idx="2" type="body"/>
          </p:nvPr>
        </p:nvSpPr>
        <p:spPr>
          <a:xfrm>
            <a:off x="5101590" y="1143000"/>
            <a:ext cx="430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1-2. </a:t>
            </a: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Ms coco 훈련데이터 기준 Key Point 검출</a:t>
            </a:r>
            <a:endParaRPr b="1" sz="140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17개의 Key Point 검출을 통해 머리, 몸통, 어깨, 엉덩이, 무릎, 발목의 관절을 인식하여 사람의 관절을 구분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2" name="Google Shape;182;g3b18a1a4aaf_0_63"/>
          <p:cNvSpPr txBox="1"/>
          <p:nvPr/>
        </p:nvSpPr>
        <p:spPr>
          <a:xfrm>
            <a:off x="458118" y="4038600"/>
            <a:ext cx="4309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1-3. </a:t>
            </a:r>
            <a:r>
              <a:rPr lang="ko-KR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낙상 탐지</a:t>
            </a:r>
            <a:endParaRPr b="0" i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400"/>
              <a:buFont typeface="Calibri"/>
              <a:buChar char="-"/>
            </a:pPr>
            <a:r>
              <a:rPr lang="ko-KR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17개의 Key Point와 바운딩 박스를 기반으로 낙상 여부를 판단 (1-2와 동일한 사진)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marR="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" name="Google Shape;183;g3b18a1a4aaf_0_63"/>
          <p:cNvSpPr txBox="1"/>
          <p:nvPr/>
        </p:nvSpPr>
        <p:spPr>
          <a:xfrm>
            <a:off x="5064408" y="4380432"/>
            <a:ext cx="430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1-4. 게시를 위한 HTTP Restfull API 사용(공통)</a:t>
            </a:r>
            <a:endParaRPr b="0" i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14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낙상 탐지 시 Django 서버에 POST 요청 전송</a:t>
            </a:r>
            <a:endParaRPr sz="1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80" lvl="0" marL="233680" marR="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nsolas"/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4" name="Google Shape;184;g3b18a1a4aaf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857" y="1966000"/>
            <a:ext cx="2420694" cy="181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b18a1a4aaf_0_63"/>
          <p:cNvPicPr preferRelativeResize="0"/>
          <p:nvPr/>
        </p:nvPicPr>
        <p:blipFill rotWithShape="1">
          <a:blip r:embed="rId4">
            <a:alphaModFix/>
          </a:blip>
          <a:srcRect b="0" l="-13109" r="0" t="0"/>
          <a:stretch/>
        </p:blipFill>
        <p:spPr>
          <a:xfrm>
            <a:off x="-104000" y="5311480"/>
            <a:ext cx="9906000" cy="130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2020-06-08T19:34:44Z</dcterms:created>
  <dc:creator>안기옥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